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256" r:id="rId2"/>
    <p:sldId id="591" r:id="rId3"/>
    <p:sldId id="507" r:id="rId4"/>
    <p:sldId id="613" r:id="rId5"/>
    <p:sldId id="612" r:id="rId6"/>
    <p:sldId id="598" r:id="rId7"/>
    <p:sldId id="593" r:id="rId8"/>
    <p:sldId id="595" r:id="rId9"/>
    <p:sldId id="599" r:id="rId10"/>
    <p:sldId id="608" r:id="rId11"/>
    <p:sldId id="609" r:id="rId12"/>
    <p:sldId id="610" r:id="rId13"/>
    <p:sldId id="601" r:id="rId14"/>
    <p:sldId id="611" r:id="rId15"/>
    <p:sldId id="600" r:id="rId16"/>
    <p:sldId id="616" r:id="rId17"/>
    <p:sldId id="614" r:id="rId18"/>
    <p:sldId id="602" r:id="rId19"/>
    <p:sldId id="619" r:id="rId20"/>
    <p:sldId id="615" r:id="rId21"/>
    <p:sldId id="620" r:id="rId22"/>
    <p:sldId id="617" r:id="rId23"/>
    <p:sldId id="618" r:id="rId24"/>
    <p:sldId id="622" r:id="rId25"/>
    <p:sldId id="606" r:id="rId26"/>
    <p:sldId id="621" r:id="rId27"/>
    <p:sldId id="62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302"/>
    <p:restoredTop sz="92197"/>
  </p:normalViewPr>
  <p:slideViewPr>
    <p:cSldViewPr snapToGrid="0" snapToObjects="1">
      <p:cViewPr varScale="1">
        <p:scale>
          <a:sx n="75" d="100"/>
          <a:sy n="75" d="100"/>
        </p:scale>
        <p:origin x="160" y="1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2.jpeg>
</file>

<file path=ppt/media/image3.tiff>
</file>

<file path=ppt/media/image4.tiff>
</file>

<file path=ppt/media/image5.png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94BF3-6A15-1649-9DA1-EF9B14950B90}" type="datetimeFigureOut">
              <a:rPr lang="en-US" smtClean="0"/>
              <a:t>2/24/19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B244A2-E27B-0A4E-9EB3-FD9C8264B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79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2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3569915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7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2394963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609667" y="-123610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491937" y="1414793"/>
            <a:ext cx="11208260" cy="4753436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○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990600" lvl="2" indent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Hello</a:t>
            </a:r>
          </a:p>
          <a:p>
            <a:pPr lvl="2"/>
            <a:r>
              <a:rPr lang="en-US" dirty="0"/>
              <a:t>there</a:t>
            </a:r>
          </a:p>
        </p:txBody>
      </p:sp>
      <p:sp>
        <p:nvSpPr>
          <p:cNvPr id="37" name="Google Shape;37;p7"/>
          <p:cNvSpPr/>
          <p:nvPr/>
        </p:nvSpPr>
        <p:spPr>
          <a:xfrm>
            <a:off x="0" y="784318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9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- Gold">
  <p:cSld name="Title + 1 column - Gold">
    <p:bg>
      <p:bgPr>
        <a:solidFill>
          <a:srgbClr val="ED9E46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" name="Google Shape;65;p13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- Gold">
  <p:cSld name="Title + 2 columns - Gold">
    <p:bg>
      <p:bgPr>
        <a:solidFill>
          <a:srgbClr val="ED9E46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609600" y="2469613"/>
            <a:ext cx="4748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2"/>
          </p:nvPr>
        </p:nvSpPr>
        <p:spPr>
          <a:xfrm>
            <a:off x="6841425" y="2469500"/>
            <a:ext cx="4800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Google Shape;71;p14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26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- Gold">
  <p:cSld name="Title + 3 columns - Gold">
    <p:bg>
      <p:bgPr>
        <a:solidFill>
          <a:srgbClr val="ED9E46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Google Shape;78;p15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625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Gold">
  <p:cSld name="Title only - Gold">
    <p:bg>
      <p:bgPr>
        <a:solidFill>
          <a:srgbClr val="ED9E46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73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- Gold">
  <p:cSld name="Caption - Gold">
    <p:bg>
      <p:bgPr>
        <a:solidFill>
          <a:srgbClr val="ED9E46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Google Shape;86;p17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78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Gold">
  <p:cSld name="Blank - Gold">
    <p:bg>
      <p:bgPr>
        <a:solidFill>
          <a:srgbClr val="ED9E4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68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B8706-F339-874E-AF1C-6A4FB3BC3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99F66-9F18-434C-AD01-C29C70D98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D2A59-7A43-C144-A3CD-C2C019170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A96BB-FA8B-824C-916B-1815819A18CD}" type="datetimeFigureOut">
              <a:rPr lang="en-US" smtClean="0"/>
              <a:t>2/24/19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D2AA9-C551-9F4F-BD6B-36AF3E32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34252-53E2-0744-A1D0-52DD0C35E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6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&quot;&quot;"/>
          <p:cNvSpPr/>
          <p:nvPr userDrawn="1"/>
        </p:nvSpPr>
        <p:spPr>
          <a:xfrm rot="16200000">
            <a:off x="5029200" y="-3048000"/>
            <a:ext cx="21336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Picture 9" descr="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518" y="5954713"/>
            <a:ext cx="240876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" y="2286000"/>
            <a:ext cx="10871200" cy="1524000"/>
          </a:xfrm>
        </p:spPr>
        <p:txBody>
          <a:bodyPr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4267200"/>
            <a:ext cx="108712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3814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19403" y="1196752"/>
            <a:ext cx="10915651" cy="0"/>
          </a:xfrm>
          <a:prstGeom prst="line">
            <a:avLst/>
          </a:prstGeom>
          <a:ln w="15875">
            <a:solidFill>
              <a:srgbClr val="D01E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" y="1600200"/>
            <a:ext cx="11176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494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Teal">
  <p:cSld name="Subtitle - Teal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24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Gold">
  <p:cSld name="Subtitle - Gold">
    <p:bg>
      <p:bgPr>
        <a:solidFill>
          <a:srgbClr val="ED9E46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28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Teal">
  <p:cSld name="Quote - Teal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Google Shape;24;p5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" name="Google Shape;26;p5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65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Gold">
  <p:cSld name="Quote - Gold">
    <p:bg>
      <p:bgPr>
        <a:solidFill>
          <a:srgbClr val="ED9E46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Google Shape;30;p6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2" name="Google Shape;32;p6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98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Google Shape;50;p9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6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73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Google Shape;58;p11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3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AFD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■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FFBCE-4218-A642-B16A-42E7D6539D95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8866908" y="6218440"/>
            <a:ext cx="2426277" cy="50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1188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2" r:id="rId2"/>
    <p:sldLayoutId id="2147483663" r:id="rId3"/>
    <p:sldLayoutId id="2147483664" r:id="rId4"/>
    <p:sldLayoutId id="2147483665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13BDC-4D21-E741-B150-F1C46BEA8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9872" y="872837"/>
            <a:ext cx="9732818" cy="2881744"/>
          </a:xfrm>
        </p:spPr>
        <p:txBody>
          <a:bodyPr/>
          <a:lstStyle/>
          <a:p>
            <a:r>
              <a:rPr lang="en-US" dirty="0"/>
              <a:t>Intro to Relational Databases &amp; SQL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A24E4D-2C6E-E640-B9A5-2F1D433D4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0145" y="4187463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928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&amp; Foreign Keys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1937" y="1414793"/>
            <a:ext cx="10972182" cy="4753436"/>
          </a:xfrm>
        </p:spPr>
        <p:txBody>
          <a:bodyPr/>
          <a:lstStyle/>
          <a:p>
            <a:pPr marL="38100" indent="0">
              <a:buNone/>
            </a:pPr>
            <a:r>
              <a:rPr lang="en-US" dirty="0"/>
              <a:t>Primary keys (PK)</a:t>
            </a:r>
          </a:p>
          <a:p>
            <a:r>
              <a:rPr lang="en-US" dirty="0"/>
              <a:t>Unique identifiers of the entity/relation that guarantee that all rows in the table are unique</a:t>
            </a:r>
          </a:p>
          <a:p>
            <a:r>
              <a:rPr lang="en-US" dirty="0"/>
              <a:t>Examples:  employee numbers, social security numbers</a:t>
            </a:r>
          </a:p>
          <a:p>
            <a:pPr marL="38100" indent="0">
              <a:buNone/>
            </a:pPr>
            <a:endParaRPr lang="en-US" dirty="0"/>
          </a:p>
          <a:p>
            <a:pPr marL="38100" indent="0">
              <a:buNone/>
            </a:pPr>
            <a:r>
              <a:rPr lang="en-US" dirty="0"/>
              <a:t>Foreign keys (FK)</a:t>
            </a:r>
          </a:p>
          <a:p>
            <a:r>
              <a:rPr lang="en-US" dirty="0"/>
              <a:t>Identifiers that enable a dependent relation (on the many side of a relationship) to refer to its parent relation (on the one side of the relationship)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307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&amp; Foreign Keys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C1B978-6A79-2F45-BBEC-A077FD262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01" y="1978332"/>
            <a:ext cx="9366846" cy="341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588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 Model : ERD / Logical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0376" y="1201003"/>
            <a:ext cx="11627893" cy="5185590"/>
          </a:xfrm>
        </p:spPr>
        <p:txBody>
          <a:bodyPr/>
          <a:lstStyle/>
          <a:p>
            <a:pPr marL="38100" indent="0">
              <a:buNone/>
            </a:pPr>
            <a:r>
              <a:rPr lang="en-US" dirty="0"/>
              <a:t>Problem</a:t>
            </a:r>
          </a:p>
          <a:p>
            <a:r>
              <a:rPr lang="en-US" dirty="0"/>
              <a:t>Implementing a quiz that contains questions and user's submissions to each question. </a:t>
            </a:r>
          </a:p>
          <a:p>
            <a:r>
              <a:rPr lang="en-US" dirty="0"/>
              <a:t>A quiz can have many multi-choice questions &amp; users can skip answering certain questions</a:t>
            </a:r>
          </a:p>
          <a:p>
            <a:pPr marL="38100" indent="0">
              <a:buNone/>
            </a:pPr>
            <a:r>
              <a:rPr lang="en-US" dirty="0"/>
              <a:t>Requirements</a:t>
            </a:r>
          </a:p>
          <a:p>
            <a:pPr marL="552450" indent="-514350">
              <a:buFont typeface="+mj-lt"/>
              <a:buAutoNum type="arabicPeriod"/>
            </a:pPr>
            <a:r>
              <a:rPr lang="en-US" dirty="0"/>
              <a:t>Quiz has many questions</a:t>
            </a:r>
          </a:p>
          <a:p>
            <a:pPr marL="552450" indent="-514350">
              <a:buFont typeface="+mj-lt"/>
              <a:buAutoNum type="arabicPeriod"/>
            </a:pPr>
            <a:r>
              <a:rPr lang="en-US" dirty="0"/>
              <a:t>Questions have many options (multi choice)</a:t>
            </a:r>
          </a:p>
          <a:p>
            <a:pPr marL="552450" indent="-514350">
              <a:buFont typeface="+mj-lt"/>
              <a:buAutoNum type="arabicPeriod"/>
            </a:pPr>
            <a:r>
              <a:rPr lang="en-US" dirty="0"/>
              <a:t>Questions have many answers or none</a:t>
            </a:r>
          </a:p>
          <a:p>
            <a:pPr marL="552450" indent="-514350">
              <a:buFont typeface="+mj-lt"/>
              <a:buAutoNum type="arabicPeriod"/>
            </a:pPr>
            <a:r>
              <a:rPr lang="en-US" dirty="0"/>
              <a:t>A submission has a user key</a:t>
            </a:r>
          </a:p>
          <a:p>
            <a:pPr marL="552450" indent="-514350">
              <a:buFont typeface="+mj-lt"/>
              <a:buAutoNum type="arabicPeriod"/>
            </a:pPr>
            <a:r>
              <a:rPr lang="en-US" dirty="0"/>
              <a:t>A submission has many answers</a:t>
            </a:r>
          </a:p>
        </p:txBody>
      </p:sp>
    </p:spTree>
    <p:extLst>
      <p:ext uri="{BB962C8B-B14F-4D97-AF65-F5344CB8AC3E}">
        <p14:creationId xmlns:p14="http://schemas.microsoft.com/office/powerpoint/2010/main" val="438534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8406D-A94C-ED45-A53A-7E578915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Transforming Many to Many Relationships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300C7-8C34-774D-A057-FCF410872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8" descr="Noname.jpg">
            <a:extLst>
              <a:ext uri="{FF2B5EF4-FFF2-40B4-BE49-F238E27FC236}">
                <a16:creationId xmlns:a16="http://schemas.microsoft.com/office/drawing/2014/main" id="{7292DA68-B4F1-914F-8391-AABF82053BA4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 l="2162" t="7356" r="2162" b="7356"/>
          <a:stretch>
            <a:fillRect/>
          </a:stretch>
        </p:blipFill>
        <p:spPr bwMode="auto">
          <a:xfrm>
            <a:off x="291152" y="1414793"/>
            <a:ext cx="5459083" cy="1739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5A57A36-E4D3-9A4E-80F1-7D434AFE9F6D}"/>
              </a:ext>
            </a:extLst>
          </p:cNvPr>
          <p:cNvGrpSpPr/>
          <p:nvPr/>
        </p:nvGrpSpPr>
        <p:grpSpPr>
          <a:xfrm>
            <a:off x="6396249" y="2645277"/>
            <a:ext cx="5076123" cy="3546099"/>
            <a:chOff x="3948607" y="3100467"/>
            <a:chExt cx="5076123" cy="3546099"/>
          </a:xfrm>
        </p:grpSpPr>
        <p:pic>
          <p:nvPicPr>
            <p:cNvPr id="8" name="Picture 13" descr="Noname.jpg">
              <a:extLst>
                <a:ext uri="{FF2B5EF4-FFF2-40B4-BE49-F238E27FC236}">
                  <a16:creationId xmlns:a16="http://schemas.microsoft.com/office/drawing/2014/main" id="{47A8E61D-01D1-6441-ABB7-85861C37C2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/>
            <a:srcRect l="16125" t="4165" r="16125" b="4165"/>
            <a:stretch>
              <a:fillRect/>
            </a:stretch>
          </p:blipFill>
          <p:spPr bwMode="auto">
            <a:xfrm>
              <a:off x="3948607" y="3100467"/>
              <a:ext cx="5076123" cy="35460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Text Box 10">
              <a:extLst>
                <a:ext uri="{FF2B5EF4-FFF2-40B4-BE49-F238E27FC236}">
                  <a16:creationId xmlns:a16="http://schemas.microsoft.com/office/drawing/2014/main" id="{1B00D0D1-02B7-0B4F-B35A-31A7CD60EC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24400" y="4022726"/>
              <a:ext cx="3581400" cy="400110"/>
            </a:xfrm>
            <a:prstGeom prst="rect">
              <a:avLst/>
            </a:prstGeom>
            <a:noFill/>
            <a:ln w="2857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latin typeface="+mj-lt"/>
                </a:rPr>
                <a:t>Composite primary key</a:t>
              </a:r>
            </a:p>
          </p:txBody>
        </p:sp>
        <p:sp>
          <p:nvSpPr>
            <p:cNvPr id="10" name="AutoShape 11">
              <a:extLst>
                <a:ext uri="{FF2B5EF4-FFF2-40B4-BE49-F238E27FC236}">
                  <a16:creationId xmlns:a16="http://schemas.microsoft.com/office/drawing/2014/main" id="{9369500A-1969-734C-B89C-D0EED742FC4A}"/>
                </a:ext>
              </a:extLst>
            </p:cNvPr>
            <p:cNvSpPr>
              <a:spLocks/>
            </p:cNvSpPr>
            <p:nvPr/>
          </p:nvSpPr>
          <p:spPr bwMode="auto">
            <a:xfrm rot="16200000">
              <a:off x="5974338" y="3197678"/>
              <a:ext cx="184709" cy="2532185"/>
            </a:xfrm>
            <a:prstGeom prst="rightBrace">
              <a:avLst>
                <a:gd name="adj1" fmla="val 100000"/>
                <a:gd name="adj2" fmla="val 50000"/>
              </a:avLst>
            </a:prstGeom>
            <a:noFill/>
            <a:ln w="28575">
              <a:solidFill>
                <a:schemeClr val="bg2">
                  <a:lumMod val="50000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1" name="Right Arrow 10">
            <a:extLst>
              <a:ext uri="{FF2B5EF4-FFF2-40B4-BE49-F238E27FC236}">
                <a16:creationId xmlns:a16="http://schemas.microsoft.com/office/drawing/2014/main" id="{8632274C-25E7-C14A-8388-F1C515A6F8DB}"/>
              </a:ext>
            </a:extLst>
          </p:cNvPr>
          <p:cNvSpPr/>
          <p:nvPr/>
        </p:nvSpPr>
        <p:spPr>
          <a:xfrm rot="1469471">
            <a:off x="4566959" y="3278436"/>
            <a:ext cx="1378424" cy="1026149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54620A-37CD-6542-BFDD-30EE8760B4E0}"/>
              </a:ext>
            </a:extLst>
          </p:cNvPr>
          <p:cNvSpPr/>
          <p:nvPr/>
        </p:nvSpPr>
        <p:spPr>
          <a:xfrm>
            <a:off x="750553" y="4175535"/>
            <a:ext cx="4558426" cy="163121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 New Roman" pitchFamily="18" charset="0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new entity/relation is created for connecting Employee &amp; Course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composite PK (or unique id)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FK to Employee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FK to Course</a:t>
            </a:r>
          </a:p>
        </p:txBody>
      </p:sp>
    </p:spTree>
    <p:extLst>
      <p:ext uri="{BB962C8B-B14F-4D97-AF65-F5344CB8AC3E}">
        <p14:creationId xmlns:p14="http://schemas.microsoft.com/office/powerpoint/2010/main" val="425724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8406D-A94C-ED45-A53A-7E578915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did FKs go?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300C7-8C34-774D-A057-FCF410872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DA7010-AD78-7F44-BA4E-E708DB40C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720" y="1192256"/>
            <a:ext cx="7430694" cy="519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930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4. Relational Databases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68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Databases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910CFF-5105-114F-9A13-E48F9C6823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1F1536-26A2-844A-BA97-4D90E83FA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3516" y="2006221"/>
            <a:ext cx="5471561" cy="3480178"/>
          </a:xfrm>
          <a:prstGeom prst="rect">
            <a:avLst/>
          </a:prstGeom>
        </p:spPr>
      </p:pic>
      <p:sp>
        <p:nvSpPr>
          <p:cNvPr id="7" name="Cube 6">
            <a:extLst>
              <a:ext uri="{FF2B5EF4-FFF2-40B4-BE49-F238E27FC236}">
                <a16:creationId xmlns:a16="http://schemas.microsoft.com/office/drawing/2014/main" id="{E6BF1211-14A1-3442-8E54-026CCE03A316}"/>
              </a:ext>
            </a:extLst>
          </p:cNvPr>
          <p:cNvSpPr/>
          <p:nvPr/>
        </p:nvSpPr>
        <p:spPr>
          <a:xfrm>
            <a:off x="4177611" y="2756847"/>
            <a:ext cx="1487606" cy="242930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RDBMS</a:t>
            </a:r>
          </a:p>
        </p:txBody>
      </p:sp>
      <p:sp>
        <p:nvSpPr>
          <p:cNvPr id="8" name="Left-Right Arrow 7">
            <a:extLst>
              <a:ext uri="{FF2B5EF4-FFF2-40B4-BE49-F238E27FC236}">
                <a16:creationId xmlns:a16="http://schemas.microsoft.com/office/drawing/2014/main" id="{D48D6866-38F2-8942-B158-859DE7B1C4E8}"/>
              </a:ext>
            </a:extLst>
          </p:cNvPr>
          <p:cNvSpPr/>
          <p:nvPr/>
        </p:nvSpPr>
        <p:spPr>
          <a:xfrm>
            <a:off x="5665217" y="3507475"/>
            <a:ext cx="967595" cy="68238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ube 15">
            <a:extLst>
              <a:ext uri="{FF2B5EF4-FFF2-40B4-BE49-F238E27FC236}">
                <a16:creationId xmlns:a16="http://schemas.microsoft.com/office/drawing/2014/main" id="{172CBABA-4623-DF45-B295-29DF9419833B}"/>
              </a:ext>
            </a:extLst>
          </p:cNvPr>
          <p:cNvSpPr/>
          <p:nvPr/>
        </p:nvSpPr>
        <p:spPr>
          <a:xfrm>
            <a:off x="847168" y="2006221"/>
            <a:ext cx="1487606" cy="2429301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Web App</a:t>
            </a:r>
          </a:p>
        </p:txBody>
      </p:sp>
      <p:sp>
        <p:nvSpPr>
          <p:cNvPr id="17" name="Cube 16">
            <a:extLst>
              <a:ext uri="{FF2B5EF4-FFF2-40B4-BE49-F238E27FC236}">
                <a16:creationId xmlns:a16="http://schemas.microsoft.com/office/drawing/2014/main" id="{E1DBEA0C-37A8-0F4B-9EDB-F5D163F71632}"/>
              </a:ext>
            </a:extLst>
          </p:cNvPr>
          <p:cNvSpPr/>
          <p:nvPr/>
        </p:nvSpPr>
        <p:spPr>
          <a:xfrm>
            <a:off x="847167" y="4667535"/>
            <a:ext cx="1827793" cy="1928349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SQL Client</a:t>
            </a:r>
          </a:p>
        </p:txBody>
      </p:sp>
      <p:sp>
        <p:nvSpPr>
          <p:cNvPr id="18" name="Left-Right Arrow 17">
            <a:extLst>
              <a:ext uri="{FF2B5EF4-FFF2-40B4-BE49-F238E27FC236}">
                <a16:creationId xmlns:a16="http://schemas.microsoft.com/office/drawing/2014/main" id="{6153A3A8-CFE5-9F40-B79A-B6C2B925D18C}"/>
              </a:ext>
            </a:extLst>
          </p:cNvPr>
          <p:cNvSpPr/>
          <p:nvPr/>
        </p:nvSpPr>
        <p:spPr>
          <a:xfrm rot="1149174">
            <a:off x="2404685" y="3255025"/>
            <a:ext cx="1381418" cy="54591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-Right Arrow 18">
            <a:extLst>
              <a:ext uri="{FF2B5EF4-FFF2-40B4-BE49-F238E27FC236}">
                <a16:creationId xmlns:a16="http://schemas.microsoft.com/office/drawing/2014/main" id="{64B8B137-57D6-454A-9B26-8A0A1ACFD051}"/>
              </a:ext>
            </a:extLst>
          </p:cNvPr>
          <p:cNvSpPr/>
          <p:nvPr/>
        </p:nvSpPr>
        <p:spPr>
          <a:xfrm rot="19697415">
            <a:off x="2744872" y="4913193"/>
            <a:ext cx="1381418" cy="54591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644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5422" y="1405720"/>
            <a:ext cx="11341290" cy="5185590"/>
          </a:xfrm>
        </p:spPr>
        <p:txBody>
          <a:bodyPr/>
          <a:lstStyle/>
          <a:p>
            <a:r>
              <a:rPr lang="en-US" dirty="0"/>
              <a:t>RDBMS (Relational Database Management System)</a:t>
            </a:r>
          </a:p>
          <a:p>
            <a:pPr lvl="1"/>
            <a:r>
              <a:rPr lang="en-US" dirty="0"/>
              <a:t>Database management system that manages data as a collection of tables in which all relationships are represented by common values in related tables</a:t>
            </a:r>
          </a:p>
          <a:p>
            <a:r>
              <a:rPr lang="en-US" dirty="0"/>
              <a:t>Relational Database (DB)</a:t>
            </a:r>
          </a:p>
          <a:p>
            <a:pPr lvl="1"/>
            <a:r>
              <a:rPr lang="en-US" dirty="0"/>
              <a:t>Collection of data items organized as a set of formally-described tables from which data can be accessed or reassembled in many different ways without having to reorganize the database tables</a:t>
            </a:r>
          </a:p>
          <a:p>
            <a:r>
              <a:rPr lang="en-US" dirty="0"/>
              <a:t>Table (Relation)</a:t>
            </a:r>
          </a:p>
          <a:p>
            <a:pPr lvl="1"/>
            <a:r>
              <a:rPr lang="en-US" dirty="0"/>
              <a:t>Data container for one or more data categories organized in rows (individual instances also called records) and columns (single attributes for each row)</a:t>
            </a:r>
          </a:p>
          <a:p>
            <a:endParaRPr lang="en-US" dirty="0"/>
          </a:p>
          <a:p>
            <a:endParaRPr lang="en-US" dirty="0"/>
          </a:p>
          <a:p>
            <a:pPr marL="381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3966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5. SQL (Structured Query Language)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737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: SELECT Statement (AKA Query)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67" y="1801504"/>
            <a:ext cx="11043381" cy="4680623"/>
          </a:xfrm>
        </p:spPr>
        <p:txBody>
          <a:bodyPr/>
          <a:lstStyle/>
          <a:p>
            <a:r>
              <a:rPr lang="en-US" dirty="0"/>
              <a:t>Used for queries on single or multiple tables</a:t>
            </a:r>
          </a:p>
          <a:p>
            <a:pPr marL="38100" indent="0">
              <a:buNone/>
            </a:pPr>
            <a:endParaRPr lang="en-US" dirty="0"/>
          </a:p>
          <a:p>
            <a:pPr marL="38100" indent="0">
              <a:buNone/>
            </a:pPr>
            <a:r>
              <a:rPr lang="en-US" dirty="0"/>
              <a:t>Clauses of the SELECT statement:</a:t>
            </a:r>
          </a:p>
          <a:p>
            <a:r>
              <a:rPr lang="en-US" dirty="0"/>
              <a:t>SELECT 		(List of columns to return)</a:t>
            </a:r>
          </a:p>
          <a:p>
            <a:r>
              <a:rPr lang="en-US" dirty="0"/>
              <a:t>FROM 		(List of tables where columns are)</a:t>
            </a:r>
          </a:p>
          <a:p>
            <a:r>
              <a:rPr lang="en-US" dirty="0"/>
              <a:t>WHERE		(List of conditions that values should meet)</a:t>
            </a:r>
          </a:p>
          <a:p>
            <a:r>
              <a:rPr lang="en-US" dirty="0"/>
              <a:t>GROUP BY	(List of columns to group by – folding results)</a:t>
            </a:r>
          </a:p>
          <a:p>
            <a:r>
              <a:rPr lang="en-US" dirty="0"/>
              <a:t>HAVING		(List of conditions that grouping should meet)</a:t>
            </a:r>
          </a:p>
          <a:p>
            <a:r>
              <a:rPr lang="en-US" dirty="0"/>
              <a:t>ORDER BY	(List of columns to sort results by)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987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US" b="1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Introduction to Relational Databases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Data Modeling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Relational Data Model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Relational Databases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SQL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Querying using SQL</a:t>
            </a:r>
          </a:p>
        </p:txBody>
      </p:sp>
    </p:spTree>
    <p:extLst>
      <p:ext uri="{BB962C8B-B14F-4D97-AF65-F5344CB8AC3E}">
        <p14:creationId xmlns:p14="http://schemas.microsoft.com/office/powerpoint/2010/main" val="29160206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: SELECT Statement (AKA Query)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5421" y="1910686"/>
            <a:ext cx="11530017" cy="4680623"/>
          </a:xfrm>
        </p:spPr>
        <p:txBody>
          <a:bodyPr/>
          <a:lstStyle/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</a:p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artists.name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, count(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artists.id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FROM artists</a:t>
            </a:r>
          </a:p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JOIN albums ON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albums.artist_id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artists.id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albums.year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&gt; 2000</a:t>
            </a:r>
          </a:p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GROUP BY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artists.id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HAVING count(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artists.id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) &gt; 1;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5090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: INSERT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5421" y="1910686"/>
            <a:ext cx="11530017" cy="4680623"/>
          </a:xfrm>
        </p:spPr>
        <p:txBody>
          <a:bodyPr/>
          <a:lstStyle/>
          <a:p>
            <a:r>
              <a:rPr lang="en-US" dirty="0"/>
              <a:t>Adds data to a table</a:t>
            </a:r>
          </a:p>
          <a:p>
            <a:endParaRPr lang="en-US" dirty="0"/>
          </a:p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INSERT INTO customer VALUES (1, `Frank Casola`, `1355 S. Himes Blvd.`, `Gainesville`, `FL`, 32601);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7894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: UPDATE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3330" y="1910686"/>
            <a:ext cx="11043381" cy="4680623"/>
          </a:xfrm>
        </p:spPr>
        <p:txBody>
          <a:bodyPr/>
          <a:lstStyle/>
          <a:p>
            <a:r>
              <a:rPr lang="en-US" dirty="0"/>
              <a:t>Modifies data in existing rows, criteria is determined by WHERE clause</a:t>
            </a:r>
          </a:p>
          <a:p>
            <a:pPr marL="38100" indent="0">
              <a:buNone/>
            </a:pPr>
            <a:endParaRPr lang="en-US" dirty="0"/>
          </a:p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UPDATE product SET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unit_price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= 775 </a:t>
            </a:r>
          </a:p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WHERE 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product_id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= 7;</a:t>
            </a:r>
          </a:p>
          <a:p>
            <a:pPr marL="3810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838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: DELETE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4273" y="1924334"/>
            <a:ext cx="11043381" cy="4680623"/>
          </a:xfrm>
        </p:spPr>
        <p:txBody>
          <a:bodyPr/>
          <a:lstStyle/>
          <a:p>
            <a:r>
              <a:rPr lang="en-US" dirty="0"/>
              <a:t>Removes rows from a table based on certain criteria using the WHERE clause</a:t>
            </a:r>
          </a:p>
          <a:p>
            <a:pPr marL="38100" indent="0">
              <a:buNone/>
            </a:pPr>
            <a:endParaRPr lang="en-US" dirty="0"/>
          </a:p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DELETE FROM customer WHERE state = `HI`;</a:t>
            </a:r>
          </a:p>
          <a:p>
            <a:pPr marL="38100" indent="0">
              <a:buNone/>
            </a:pP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8100" indent="0">
              <a:buNone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*Caution: This statement deletes all rows (entire table is wiped out)</a:t>
            </a:r>
          </a:p>
          <a:p>
            <a:pPr marL="38100" indent="0"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DELETE FROM customer;</a:t>
            </a:r>
          </a:p>
          <a:p>
            <a:pPr marL="38100" indent="0">
              <a:buNone/>
            </a:pP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810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7826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Joins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D76ED9-E731-5F4D-B450-ACEF46971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043" y="263442"/>
            <a:ext cx="8894048" cy="6287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991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6. Querying using SQL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5769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ERD for a Music Database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631D25-311C-A04D-AFC6-BE0A71BFE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116" y="1348712"/>
            <a:ext cx="9633112" cy="477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1767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Querying the Music Database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4273" y="1924335"/>
            <a:ext cx="9976515" cy="4039738"/>
          </a:xfrm>
        </p:spPr>
        <p:txBody>
          <a:bodyPr/>
          <a:lstStyle/>
          <a:p>
            <a:pPr marL="552450" indent="-514350">
              <a:buFont typeface="+mj-lt"/>
              <a:buAutoNum type="arabicPeriod"/>
            </a:pPr>
            <a:r>
              <a:rPr lang="en-US" dirty="0"/>
              <a:t>All tracks, with artist name and album name</a:t>
            </a:r>
          </a:p>
          <a:p>
            <a:pPr marL="552450" indent="-514350">
              <a:buFont typeface="+mj-lt"/>
              <a:buAutoNum type="arabicPeriod"/>
            </a:pPr>
            <a:r>
              <a:rPr lang="en-CA" dirty="0"/>
              <a:t>All artists with tags</a:t>
            </a:r>
          </a:p>
          <a:p>
            <a:pPr marL="552450" indent="-514350">
              <a:buFont typeface="+mj-lt"/>
              <a:buAutoNum type="arabicPeriod"/>
            </a:pPr>
            <a:r>
              <a:rPr lang="en-CA" dirty="0"/>
              <a:t># of albums per artist</a:t>
            </a:r>
          </a:p>
          <a:p>
            <a:pPr marL="552450" indent="-514350">
              <a:buFont typeface="+mj-lt"/>
              <a:buAutoNum type="arabicPeriod"/>
            </a:pPr>
            <a:r>
              <a:rPr lang="en-CA" dirty="0"/>
              <a:t># of albums per artist who have more than 2 albums, published after 2000</a:t>
            </a:r>
          </a:p>
          <a:p>
            <a:pPr marL="552450" indent="-514350">
              <a:buFont typeface="+mj-lt"/>
              <a:buAutoNum type="arabicPeriod"/>
            </a:pPr>
            <a:r>
              <a:rPr lang="en-CA" dirty="0"/>
              <a:t>Number of tracks in albums of each tag, in order</a:t>
            </a:r>
          </a:p>
          <a:p>
            <a:pPr marL="552450" indent="-514350">
              <a:buFont typeface="+mj-lt"/>
              <a:buAutoNum type="arabicPeriod"/>
            </a:pPr>
            <a:r>
              <a:rPr lang="en-CA" dirty="0"/>
              <a:t>Outer join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867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1. Introduction to Relational Databases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5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2421" y="1305590"/>
            <a:ext cx="10590046" cy="4753436"/>
          </a:xfrm>
        </p:spPr>
        <p:txBody>
          <a:bodyPr/>
          <a:lstStyle/>
          <a:p>
            <a:r>
              <a:rPr lang="en-US" dirty="0"/>
              <a:t>Why do we need databases?</a:t>
            </a:r>
          </a:p>
          <a:p>
            <a:pPr marL="38100" indent="0">
              <a:buNone/>
            </a:pPr>
            <a:endParaRPr lang="en-US" dirty="0"/>
          </a:p>
          <a:p>
            <a:pPr marL="38100" indent="0">
              <a:buNone/>
            </a:pPr>
            <a:r>
              <a:rPr lang="en-US" dirty="0"/>
              <a:t>Main types of database</a:t>
            </a:r>
          </a:p>
          <a:p>
            <a:pPr marL="552450" indent="-514350">
              <a:buFont typeface="+mj-lt"/>
              <a:buAutoNum type="arabicPeriod"/>
            </a:pPr>
            <a:r>
              <a:rPr lang="en-US" dirty="0"/>
              <a:t>Key-value storage (</a:t>
            </a:r>
            <a:r>
              <a:rPr lang="en-US" dirty="0" err="1"/>
              <a:t>Redis</a:t>
            </a:r>
            <a:r>
              <a:rPr lang="en-US" dirty="0"/>
              <a:t>, </a:t>
            </a:r>
            <a:r>
              <a:rPr lang="en-US" dirty="0" err="1"/>
              <a:t>Memcache</a:t>
            </a:r>
            <a:r>
              <a:rPr lang="en-US" dirty="0"/>
              <a:t>)</a:t>
            </a:r>
          </a:p>
          <a:p>
            <a:pPr marL="552450" indent="-514350">
              <a:buFont typeface="+mj-lt"/>
              <a:buAutoNum type="arabicPeriod"/>
            </a:pPr>
            <a:r>
              <a:rPr lang="en-US" dirty="0"/>
              <a:t>Document (MongoDB, CouchDB, Cassandra)</a:t>
            </a:r>
          </a:p>
          <a:p>
            <a:pPr marL="552450" indent="-514350">
              <a:buFont typeface="+mj-lt"/>
              <a:buAutoNum type="arabicPeriod"/>
            </a:pPr>
            <a:r>
              <a:rPr lang="en-US" dirty="0"/>
              <a:t>Relational/SQL (SQLite, PostgreSQL, MySQL, Oracle, </a:t>
            </a:r>
            <a:r>
              <a:rPr lang="en-US" dirty="0" err="1"/>
              <a:t>SQLServer</a:t>
            </a:r>
            <a:r>
              <a:rPr lang="en-US" dirty="0"/>
              <a:t>)</a:t>
            </a:r>
          </a:p>
          <a:p>
            <a:pPr marL="38100" indent="0">
              <a:buNone/>
            </a:pPr>
            <a:endParaRPr lang="en-US" dirty="0"/>
          </a:p>
          <a:p>
            <a:pPr marL="38100" indent="0">
              <a:buNone/>
            </a:pPr>
            <a:r>
              <a:rPr lang="en-US" dirty="0"/>
              <a:t>Why are relational databases still popular? </a:t>
            </a:r>
          </a:p>
          <a:p>
            <a:pPr marL="38100" indent="0">
              <a:buNone/>
            </a:pPr>
            <a:r>
              <a:rPr lang="en-US" dirty="0"/>
              <a:t>It's about structure, consistency &amp; flexibility</a:t>
            </a:r>
          </a:p>
        </p:txBody>
      </p:sp>
    </p:spTree>
    <p:extLst>
      <p:ext uri="{BB962C8B-B14F-4D97-AF65-F5344CB8AC3E}">
        <p14:creationId xmlns:p14="http://schemas.microsoft.com/office/powerpoint/2010/main" val="2823386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2. Data Modeling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197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Relationship Model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1937" y="1414793"/>
            <a:ext cx="6768672" cy="4753436"/>
          </a:xfrm>
        </p:spPr>
        <p:txBody>
          <a:bodyPr/>
          <a:lstStyle/>
          <a:p>
            <a:r>
              <a:rPr lang="en-US" dirty="0"/>
              <a:t>Fundamental step that provides a view of business data after identifying &amp; analyzing relevant entities</a:t>
            </a:r>
          </a:p>
          <a:p>
            <a:r>
              <a:rPr lang="en-US" dirty="0"/>
              <a:t>Expressed in terms of </a:t>
            </a:r>
            <a:r>
              <a:rPr lang="en-US" b="1" i="1" dirty="0"/>
              <a:t>entities</a:t>
            </a:r>
            <a:r>
              <a:rPr lang="en-US" dirty="0"/>
              <a:t> in the business environment, the </a:t>
            </a:r>
            <a:r>
              <a:rPr lang="en-US" b="1" i="1" dirty="0"/>
              <a:t>relationships</a:t>
            </a:r>
            <a:r>
              <a:rPr lang="en-US" dirty="0"/>
              <a:t> among those entities, and the </a:t>
            </a:r>
            <a:r>
              <a:rPr lang="en-US" b="1" i="1" dirty="0"/>
              <a:t>attributes</a:t>
            </a:r>
            <a:r>
              <a:rPr lang="en-US" dirty="0"/>
              <a:t> of both entities and relationships</a:t>
            </a:r>
          </a:p>
          <a:p>
            <a:r>
              <a:rPr lang="en-US" dirty="0"/>
              <a:t>Represented as Entity Relationship Models (ERD) or Logical Models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CCFDBC-F7EE-1644-BE6C-C5A87C8BC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0609" y="1940724"/>
            <a:ext cx="4838276" cy="264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8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ERD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8297A6-3A60-154B-9E36-36325FDD74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675"/>
          <a:stretch/>
        </p:blipFill>
        <p:spPr>
          <a:xfrm>
            <a:off x="3752186" y="2375010"/>
            <a:ext cx="3081428" cy="4000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470B08-201F-6D4D-9D7D-ED3BDCBE76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745" y="2375010"/>
            <a:ext cx="3058727" cy="1880832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1F6EAFA-4748-3947-BB30-B52E00A0D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4082" y="1498578"/>
            <a:ext cx="3629687" cy="878031"/>
          </a:xfrm>
        </p:spPr>
        <p:txBody>
          <a:bodyPr/>
          <a:lstStyle/>
          <a:p>
            <a:r>
              <a:rPr lang="en-US" dirty="0"/>
              <a:t>Entities</a:t>
            </a:r>
          </a:p>
          <a:p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7CBC696-6183-5849-BE5E-B0B2F7D25BD8}"/>
              </a:ext>
            </a:extLst>
          </p:cNvPr>
          <p:cNvSpPr txBox="1">
            <a:spLocks/>
          </p:cNvSpPr>
          <p:nvPr/>
        </p:nvSpPr>
        <p:spPr>
          <a:xfrm>
            <a:off x="3651121" y="1496979"/>
            <a:ext cx="3629687" cy="878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2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990600" marR="0" lvl="2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kern="0" dirty="0"/>
              <a:t>Cardinalities</a:t>
            </a:r>
          </a:p>
          <a:p>
            <a:endParaRPr lang="en-US" kern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C3ECA3-7D9F-5846-B31F-DE8188E787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9326" y="2375010"/>
            <a:ext cx="4612020" cy="2750024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F27A50C-D964-A944-AD84-375242678BAD}"/>
              </a:ext>
            </a:extLst>
          </p:cNvPr>
          <p:cNvSpPr txBox="1">
            <a:spLocks/>
          </p:cNvSpPr>
          <p:nvPr/>
        </p:nvSpPr>
        <p:spPr>
          <a:xfrm>
            <a:off x="7880492" y="1496979"/>
            <a:ext cx="3629687" cy="8780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2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990600" marR="0" lvl="2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kern="0" dirty="0"/>
              <a:t>Relationships</a:t>
            </a:r>
          </a:p>
          <a:p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840094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3. Relational Data Model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58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8406D-A94C-ED45-A53A-7E578915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 Comparison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300C7-8C34-774D-A057-FCF410872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E4EA7100-332F-F249-A4BC-6F3A880DBC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1696578"/>
              </p:ext>
            </p:extLst>
          </p:nvPr>
        </p:nvGraphicFramePr>
        <p:xfrm>
          <a:off x="947381" y="1305590"/>
          <a:ext cx="9151963" cy="4862641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4178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06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32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99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7406">
                <a:tc>
                  <a:txBody>
                    <a:bodyPr/>
                    <a:lstStyle/>
                    <a:p>
                      <a:r>
                        <a:rPr lang="en-CA" sz="2400" b="0" i="0" dirty="0">
                          <a:latin typeface="Avenir Medium" panose="02000503020000020003" pitchFamily="2" charset="0"/>
                        </a:rPr>
                        <a:t>Feature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i="0" dirty="0">
                          <a:latin typeface="Avenir Medium" panose="02000503020000020003" pitchFamily="2" charset="0"/>
                        </a:rPr>
                        <a:t>Entity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i="0" dirty="0">
                          <a:latin typeface="Avenir Medium" panose="02000503020000020003" pitchFamily="2" charset="0"/>
                        </a:rPr>
                        <a:t>Logical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i="0" dirty="0">
                          <a:latin typeface="Avenir Medium" panose="02000503020000020003" pitchFamily="2" charset="0"/>
                        </a:rPr>
                        <a:t>Physical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406">
                <a:tc>
                  <a:txBody>
                    <a:bodyPr/>
                    <a:lstStyle/>
                    <a:p>
                      <a:r>
                        <a:rPr lang="en-CA" sz="2000" b="0" i="0">
                          <a:latin typeface="Avenir Medium" panose="02000503020000020003" pitchFamily="2" charset="0"/>
                        </a:rPr>
                        <a:t>Entity Names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 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4633">
                <a:tc>
                  <a:txBody>
                    <a:bodyPr/>
                    <a:lstStyle/>
                    <a:p>
                      <a:r>
                        <a:rPr lang="en-CA" sz="2000" b="0" i="0" dirty="0">
                          <a:latin typeface="Avenir Medium" panose="02000503020000020003" pitchFamily="2" charset="0"/>
                        </a:rPr>
                        <a:t>Entity Relationships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 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406">
                <a:tc>
                  <a:txBody>
                    <a:bodyPr/>
                    <a:lstStyle/>
                    <a:p>
                      <a:r>
                        <a:rPr lang="en-CA" sz="2000" b="0" i="0">
                          <a:latin typeface="Avenir Medium" panose="02000503020000020003" pitchFamily="2" charset="0"/>
                        </a:rPr>
                        <a:t>Attributes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 dirty="0">
                          <a:latin typeface="Avenir Medium" panose="02000503020000020003" pitchFamily="2" charset="0"/>
                        </a:rPr>
                        <a:t>  Optional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 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406">
                <a:tc>
                  <a:txBody>
                    <a:bodyPr/>
                    <a:lstStyle/>
                    <a:p>
                      <a:r>
                        <a:rPr lang="en-CA" sz="2000" b="0" i="0" dirty="0">
                          <a:latin typeface="Avenir Medium" panose="02000503020000020003" pitchFamily="2" charset="0"/>
                        </a:rPr>
                        <a:t>Primary Keys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 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406">
                <a:tc>
                  <a:txBody>
                    <a:bodyPr/>
                    <a:lstStyle/>
                    <a:p>
                      <a:r>
                        <a:rPr lang="en-CA" sz="2000" b="0" i="0">
                          <a:latin typeface="Avenir Medium" panose="02000503020000020003" pitchFamily="2" charset="0"/>
                        </a:rPr>
                        <a:t>Foreign Keys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 dirty="0">
                          <a:latin typeface="Avenir Medium" panose="02000503020000020003" pitchFamily="2" charset="0"/>
                        </a:rPr>
                        <a:t> 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7406">
                <a:tc>
                  <a:txBody>
                    <a:bodyPr/>
                    <a:lstStyle/>
                    <a:p>
                      <a:r>
                        <a:rPr lang="en-CA" sz="2000" b="0" i="0">
                          <a:latin typeface="Avenir Medium" panose="02000503020000020003" pitchFamily="2" charset="0"/>
                        </a:rPr>
                        <a:t>Table Names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 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 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7994">
                <a:tc>
                  <a:txBody>
                    <a:bodyPr/>
                    <a:lstStyle/>
                    <a:p>
                      <a:r>
                        <a:rPr lang="en-CA" sz="2000" b="0" i="0">
                          <a:latin typeface="Avenir Medium" panose="02000503020000020003" pitchFamily="2" charset="0"/>
                        </a:rPr>
                        <a:t>Column Names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 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 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75578">
                <a:tc>
                  <a:txBody>
                    <a:bodyPr/>
                    <a:lstStyle/>
                    <a:p>
                      <a:r>
                        <a:rPr lang="en-CA" sz="2000" b="0" i="0" dirty="0">
                          <a:latin typeface="Avenir Medium" panose="02000503020000020003" pitchFamily="2" charset="0"/>
                        </a:rPr>
                        <a:t>Column Data Types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 dirty="0">
                          <a:latin typeface="Avenir Medium" panose="02000503020000020003" pitchFamily="2" charset="0"/>
                        </a:rPr>
                        <a:t> 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>
                          <a:latin typeface="Avenir Medium" panose="02000503020000020003" pitchFamily="2" charset="0"/>
                        </a:rPr>
                        <a:t> 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i="0" dirty="0">
                          <a:latin typeface="Avenir Medium" panose="02000503020000020003" pitchFamily="2" charset="0"/>
                        </a:rPr>
                        <a:t>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2707066"/>
      </p:ext>
    </p:extLst>
  </p:cSld>
  <p:clrMapOvr>
    <a:masterClrMapping/>
  </p:clrMapOvr>
</p:sld>
</file>

<file path=ppt/theme/theme1.xml><?xml version="1.0" encoding="utf-8"?>
<a:theme xmlns:a="http://schemas.openxmlformats.org/drawingml/2006/main" name="Mercut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Mercutio · SlidesCarnival</Template>
  <TotalTime>4250</TotalTime>
  <Words>730</Words>
  <Application>Microsoft Macintosh PowerPoint</Application>
  <PresentationFormat>Widescreen</PresentationFormat>
  <Paragraphs>152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Avenir Medium</vt:lpstr>
      <vt:lpstr>Calibri</vt:lpstr>
      <vt:lpstr>Courier New</vt:lpstr>
      <vt:lpstr>Montserrat</vt:lpstr>
      <vt:lpstr>Open Sans</vt:lpstr>
      <vt:lpstr>Times New Roman</vt:lpstr>
      <vt:lpstr>Wingdings</vt:lpstr>
      <vt:lpstr>Mercutio template</vt:lpstr>
      <vt:lpstr>Intro to Relational Databases &amp; SQL</vt:lpstr>
      <vt:lpstr>AGENDA</vt:lpstr>
      <vt:lpstr>1. Introduction to Relational Databases</vt:lpstr>
      <vt:lpstr>Databases</vt:lpstr>
      <vt:lpstr>2. Data Modeling</vt:lpstr>
      <vt:lpstr>Entity Relationship Model </vt:lpstr>
      <vt:lpstr>ERD</vt:lpstr>
      <vt:lpstr>3. Relational Data Model</vt:lpstr>
      <vt:lpstr>Models Comparison</vt:lpstr>
      <vt:lpstr>Primary &amp; Foreign Keys</vt:lpstr>
      <vt:lpstr>Primary &amp; Foreign Keys</vt:lpstr>
      <vt:lpstr>Relational Data Model : ERD / Logical </vt:lpstr>
      <vt:lpstr>Transforming Many to Many Relationships</vt:lpstr>
      <vt:lpstr>Where did FKs go?</vt:lpstr>
      <vt:lpstr>4. Relational Databases</vt:lpstr>
      <vt:lpstr>Relational Databases</vt:lpstr>
      <vt:lpstr>Terminology</vt:lpstr>
      <vt:lpstr>5. SQL (Structured Query Language)</vt:lpstr>
      <vt:lpstr>SQL : SELECT Statement (AKA Query)</vt:lpstr>
      <vt:lpstr>SQL : SELECT Statement (AKA Query)</vt:lpstr>
      <vt:lpstr>SQL : INSERT Statement</vt:lpstr>
      <vt:lpstr>SQL : UPDATE Statement</vt:lpstr>
      <vt:lpstr>SQL : DELETE Statement</vt:lpstr>
      <vt:lpstr>SQL Joins</vt:lpstr>
      <vt:lpstr>6. Querying using SQL</vt:lpstr>
      <vt:lpstr>ERD for a Music Database</vt:lpstr>
      <vt:lpstr>Querying the Music Database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Trejo</dc:creator>
  <cp:lastModifiedBy>R Trejo</cp:lastModifiedBy>
  <cp:revision>57</cp:revision>
  <cp:lastPrinted>2019-01-21T04:39:23Z</cp:lastPrinted>
  <dcterms:created xsi:type="dcterms:W3CDTF">2018-11-19T00:37:35Z</dcterms:created>
  <dcterms:modified xsi:type="dcterms:W3CDTF">2019-02-25T06:52:10Z</dcterms:modified>
</cp:coreProperties>
</file>

<file path=docProps/thumbnail.jpeg>
</file>